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1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 Nguyen" initials="HN" lastIdx="1" clrIdx="0">
    <p:extLst>
      <p:ext uri="{19B8F6BF-5375-455C-9EA6-DF929625EA0E}">
        <p15:presenceInfo xmlns:p15="http://schemas.microsoft.com/office/powerpoint/2012/main" userId="S::hnguyen154@student.gsu.edu::18e6fff6-6c67-4809-98d2-c3d11cc50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3"/>
    <p:restoredTop sz="80882"/>
  </p:normalViewPr>
  <p:slideViewPr>
    <p:cSldViewPr snapToGrid="0" snapToObjects="1">
      <p:cViewPr varScale="1">
        <p:scale>
          <a:sx n="84" d="100"/>
          <a:sy n="84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54F05-750C-884D-A515-086B347E280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EF4DE-BFAE-F944-98EF-FBB194DD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2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---------------------------ANIMATION SLIDE! ---------------------------	</a:t>
            </a:r>
            <a:endParaRPr lang="en-US" b="0" dirty="0">
              <a:effectLst/>
            </a:endParaRP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1-WALKING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2-WALKING_UPSTAIRS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3-WALKING_DOWNSTAIRS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4-SITTING 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5-STANDING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6-LAYING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F4DE-BFAE-F944-98EF-FBB194DD5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F4DE-BFAE-F944-98EF-FBB194DD50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© Templateswise.com - Smartphone PowerPoint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5"/>
          <p:cNvSpPr>
            <a:spLocks/>
          </p:cNvSpPr>
          <p:nvPr/>
        </p:nvSpPr>
        <p:spPr bwMode="auto">
          <a:xfrm>
            <a:off x="0" y="0"/>
            <a:ext cx="12192000" cy="4851400"/>
          </a:xfrm>
          <a:custGeom>
            <a:avLst/>
            <a:gdLst>
              <a:gd name="T0" fmla="*/ 11520 w 11520"/>
              <a:gd name="T1" fmla="*/ 0 h 4585"/>
              <a:gd name="T2" fmla="*/ 11520 w 11520"/>
              <a:gd name="T3" fmla="*/ 4078 h 4585"/>
              <a:gd name="T4" fmla="*/ 0 w 11520"/>
              <a:gd name="T5" fmla="*/ 4585 h 4585"/>
              <a:gd name="T6" fmla="*/ 0 w 11520"/>
              <a:gd name="T7" fmla="*/ 0 h 4585"/>
              <a:gd name="T8" fmla="*/ 11520 w 11520"/>
              <a:gd name="T9" fmla="*/ 0 h 4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4585">
                <a:moveTo>
                  <a:pt x="11520" y="0"/>
                </a:moveTo>
                <a:lnTo>
                  <a:pt x="11520" y="4078"/>
                </a:lnTo>
                <a:lnTo>
                  <a:pt x="0" y="4585"/>
                </a:lnTo>
                <a:lnTo>
                  <a:pt x="0" y="0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123" y="1892830"/>
            <a:ext cx="6158475" cy="1344149"/>
          </a:xfrm>
        </p:spPr>
        <p:txBody>
          <a:bodyPr>
            <a:normAutofit/>
          </a:bodyPr>
          <a:lstStyle>
            <a:lvl1pPr algn="l">
              <a:defRPr sz="6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Smartphone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327917" y="2958076"/>
            <a:ext cx="6142993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414864" y="3906608"/>
            <a:ext cx="3558117" cy="1020233"/>
            <a:chOff x="2474" y="1891"/>
            <a:chExt cx="1681" cy="482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8879420" y="3964999"/>
            <a:ext cx="34713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192011" y="2328587"/>
            <a:ext cx="5376597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192011" y="3278728"/>
            <a:ext cx="5376597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3" y="1732447"/>
            <a:ext cx="4188291" cy="4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Smartphone Mockup</a:t>
            </a:r>
            <a:endParaRPr lang="en-US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944137" y="1565436"/>
            <a:ext cx="2320264" cy="4800280"/>
            <a:chOff x="3851920" y="1471613"/>
            <a:chExt cx="1452563" cy="3005138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851920" y="1471613"/>
              <a:ext cx="1452563" cy="3005138"/>
            </a:xfrm>
            <a:custGeom>
              <a:avLst/>
              <a:gdLst>
                <a:gd name="T0" fmla="*/ 290 w 1830"/>
                <a:gd name="T1" fmla="*/ 0 h 3786"/>
                <a:gd name="T2" fmla="*/ 275 w 1830"/>
                <a:gd name="T3" fmla="*/ 0 h 3786"/>
                <a:gd name="T4" fmla="*/ 246 w 1830"/>
                <a:gd name="T5" fmla="*/ 4 h 3786"/>
                <a:gd name="T6" fmla="*/ 217 w 1830"/>
                <a:gd name="T7" fmla="*/ 10 h 3786"/>
                <a:gd name="T8" fmla="*/ 191 w 1830"/>
                <a:gd name="T9" fmla="*/ 18 h 3786"/>
                <a:gd name="T10" fmla="*/ 152 w 1830"/>
                <a:gd name="T11" fmla="*/ 35 h 3786"/>
                <a:gd name="T12" fmla="*/ 106 w 1830"/>
                <a:gd name="T13" fmla="*/ 67 h 3786"/>
                <a:gd name="T14" fmla="*/ 66 w 1830"/>
                <a:gd name="T15" fmla="*/ 106 h 3786"/>
                <a:gd name="T16" fmla="*/ 35 w 1830"/>
                <a:gd name="T17" fmla="*/ 152 h 3786"/>
                <a:gd name="T18" fmla="*/ 17 w 1830"/>
                <a:gd name="T19" fmla="*/ 190 h 3786"/>
                <a:gd name="T20" fmla="*/ 9 w 1830"/>
                <a:gd name="T21" fmla="*/ 218 h 3786"/>
                <a:gd name="T22" fmla="*/ 3 w 1830"/>
                <a:gd name="T23" fmla="*/ 247 h 3786"/>
                <a:gd name="T24" fmla="*/ 0 w 1830"/>
                <a:gd name="T25" fmla="*/ 276 h 3786"/>
                <a:gd name="T26" fmla="*/ 0 w 1830"/>
                <a:gd name="T27" fmla="*/ 3496 h 3786"/>
                <a:gd name="T28" fmla="*/ 0 w 1830"/>
                <a:gd name="T29" fmla="*/ 3511 h 3786"/>
                <a:gd name="T30" fmla="*/ 3 w 1830"/>
                <a:gd name="T31" fmla="*/ 3540 h 3786"/>
                <a:gd name="T32" fmla="*/ 9 w 1830"/>
                <a:gd name="T33" fmla="*/ 3569 h 3786"/>
                <a:gd name="T34" fmla="*/ 17 w 1830"/>
                <a:gd name="T35" fmla="*/ 3596 h 3786"/>
                <a:gd name="T36" fmla="*/ 35 w 1830"/>
                <a:gd name="T37" fmla="*/ 3634 h 3786"/>
                <a:gd name="T38" fmla="*/ 66 w 1830"/>
                <a:gd name="T39" fmla="*/ 3680 h 3786"/>
                <a:gd name="T40" fmla="*/ 106 w 1830"/>
                <a:gd name="T41" fmla="*/ 3721 h 3786"/>
                <a:gd name="T42" fmla="*/ 152 w 1830"/>
                <a:gd name="T43" fmla="*/ 3752 h 3786"/>
                <a:gd name="T44" fmla="*/ 191 w 1830"/>
                <a:gd name="T45" fmla="*/ 3769 h 3786"/>
                <a:gd name="T46" fmla="*/ 217 w 1830"/>
                <a:gd name="T47" fmla="*/ 3777 h 3786"/>
                <a:gd name="T48" fmla="*/ 246 w 1830"/>
                <a:gd name="T49" fmla="*/ 3783 h 3786"/>
                <a:gd name="T50" fmla="*/ 275 w 1830"/>
                <a:gd name="T51" fmla="*/ 3786 h 3786"/>
                <a:gd name="T52" fmla="*/ 1539 w 1830"/>
                <a:gd name="T53" fmla="*/ 3786 h 3786"/>
                <a:gd name="T54" fmla="*/ 1554 w 1830"/>
                <a:gd name="T55" fmla="*/ 3786 h 3786"/>
                <a:gd name="T56" fmla="*/ 1583 w 1830"/>
                <a:gd name="T57" fmla="*/ 3783 h 3786"/>
                <a:gd name="T58" fmla="*/ 1612 w 1830"/>
                <a:gd name="T59" fmla="*/ 3777 h 3786"/>
                <a:gd name="T60" fmla="*/ 1640 w 1830"/>
                <a:gd name="T61" fmla="*/ 3769 h 3786"/>
                <a:gd name="T62" fmla="*/ 1678 w 1830"/>
                <a:gd name="T63" fmla="*/ 3752 h 3786"/>
                <a:gd name="T64" fmla="*/ 1724 w 1830"/>
                <a:gd name="T65" fmla="*/ 3721 h 3786"/>
                <a:gd name="T66" fmla="*/ 1764 w 1830"/>
                <a:gd name="T67" fmla="*/ 3680 h 3786"/>
                <a:gd name="T68" fmla="*/ 1795 w 1830"/>
                <a:gd name="T69" fmla="*/ 3634 h 3786"/>
                <a:gd name="T70" fmla="*/ 1812 w 1830"/>
                <a:gd name="T71" fmla="*/ 3596 h 3786"/>
                <a:gd name="T72" fmla="*/ 1820 w 1830"/>
                <a:gd name="T73" fmla="*/ 3569 h 3786"/>
                <a:gd name="T74" fmla="*/ 1826 w 1830"/>
                <a:gd name="T75" fmla="*/ 3540 h 3786"/>
                <a:gd name="T76" fmla="*/ 1830 w 1830"/>
                <a:gd name="T77" fmla="*/ 3511 h 3786"/>
                <a:gd name="T78" fmla="*/ 1830 w 1830"/>
                <a:gd name="T79" fmla="*/ 291 h 3786"/>
                <a:gd name="T80" fmla="*/ 1830 w 1830"/>
                <a:gd name="T81" fmla="*/ 276 h 3786"/>
                <a:gd name="T82" fmla="*/ 1826 w 1830"/>
                <a:gd name="T83" fmla="*/ 247 h 3786"/>
                <a:gd name="T84" fmla="*/ 1820 w 1830"/>
                <a:gd name="T85" fmla="*/ 218 h 3786"/>
                <a:gd name="T86" fmla="*/ 1812 w 1830"/>
                <a:gd name="T87" fmla="*/ 190 h 3786"/>
                <a:gd name="T88" fmla="*/ 1795 w 1830"/>
                <a:gd name="T89" fmla="*/ 152 h 3786"/>
                <a:gd name="T90" fmla="*/ 1764 w 1830"/>
                <a:gd name="T91" fmla="*/ 106 h 3786"/>
                <a:gd name="T92" fmla="*/ 1724 w 1830"/>
                <a:gd name="T93" fmla="*/ 67 h 3786"/>
                <a:gd name="T94" fmla="*/ 1678 w 1830"/>
                <a:gd name="T95" fmla="*/ 35 h 3786"/>
                <a:gd name="T96" fmla="*/ 1640 w 1830"/>
                <a:gd name="T97" fmla="*/ 18 h 3786"/>
                <a:gd name="T98" fmla="*/ 1612 w 1830"/>
                <a:gd name="T99" fmla="*/ 10 h 3786"/>
                <a:gd name="T100" fmla="*/ 1583 w 1830"/>
                <a:gd name="T101" fmla="*/ 4 h 3786"/>
                <a:gd name="T102" fmla="*/ 1554 w 1830"/>
                <a:gd name="T103" fmla="*/ 0 h 3786"/>
                <a:gd name="T104" fmla="*/ 1539 w 1830"/>
                <a:gd name="T105" fmla="*/ 0 h 3786"/>
                <a:gd name="T106" fmla="*/ 103 w 1830"/>
                <a:gd name="T107" fmla="*/ 3305 h 3786"/>
                <a:gd name="T108" fmla="*/ 1721 w 1830"/>
                <a:gd name="T109" fmla="*/ 46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0" h="3786">
                  <a:moveTo>
                    <a:pt x="1539" y="0"/>
                  </a:moveTo>
                  <a:lnTo>
                    <a:pt x="290" y="0"/>
                  </a:lnTo>
                  <a:lnTo>
                    <a:pt x="290" y="0"/>
                  </a:lnTo>
                  <a:lnTo>
                    <a:pt x="275" y="0"/>
                  </a:lnTo>
                  <a:lnTo>
                    <a:pt x="261" y="2"/>
                  </a:lnTo>
                  <a:lnTo>
                    <a:pt x="246" y="4"/>
                  </a:lnTo>
                  <a:lnTo>
                    <a:pt x="232" y="6"/>
                  </a:lnTo>
                  <a:lnTo>
                    <a:pt x="217" y="10"/>
                  </a:lnTo>
                  <a:lnTo>
                    <a:pt x="204" y="13"/>
                  </a:lnTo>
                  <a:lnTo>
                    <a:pt x="191" y="18"/>
                  </a:lnTo>
                  <a:lnTo>
                    <a:pt x="177" y="23"/>
                  </a:lnTo>
                  <a:lnTo>
                    <a:pt x="152" y="35"/>
                  </a:lnTo>
                  <a:lnTo>
                    <a:pt x="128" y="50"/>
                  </a:lnTo>
                  <a:lnTo>
                    <a:pt x="106" y="67"/>
                  </a:lnTo>
                  <a:lnTo>
                    <a:pt x="85" y="86"/>
                  </a:lnTo>
                  <a:lnTo>
                    <a:pt x="66" y="106"/>
                  </a:lnTo>
                  <a:lnTo>
                    <a:pt x="49" y="128"/>
                  </a:lnTo>
                  <a:lnTo>
                    <a:pt x="35" y="152"/>
                  </a:lnTo>
                  <a:lnTo>
                    <a:pt x="23" y="178"/>
                  </a:lnTo>
                  <a:lnTo>
                    <a:pt x="17" y="190"/>
                  </a:lnTo>
                  <a:lnTo>
                    <a:pt x="12" y="204"/>
                  </a:lnTo>
                  <a:lnTo>
                    <a:pt x="9" y="218"/>
                  </a:lnTo>
                  <a:lnTo>
                    <a:pt x="5" y="232"/>
                  </a:lnTo>
                  <a:lnTo>
                    <a:pt x="3" y="247"/>
                  </a:lnTo>
                  <a:lnTo>
                    <a:pt x="1" y="261"/>
                  </a:lnTo>
                  <a:lnTo>
                    <a:pt x="0" y="276"/>
                  </a:lnTo>
                  <a:lnTo>
                    <a:pt x="0" y="291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511"/>
                  </a:lnTo>
                  <a:lnTo>
                    <a:pt x="1" y="3526"/>
                  </a:lnTo>
                  <a:lnTo>
                    <a:pt x="3" y="3540"/>
                  </a:lnTo>
                  <a:lnTo>
                    <a:pt x="5" y="3555"/>
                  </a:lnTo>
                  <a:lnTo>
                    <a:pt x="9" y="3569"/>
                  </a:lnTo>
                  <a:lnTo>
                    <a:pt x="12" y="3582"/>
                  </a:lnTo>
                  <a:lnTo>
                    <a:pt x="17" y="3596"/>
                  </a:lnTo>
                  <a:lnTo>
                    <a:pt x="23" y="3609"/>
                  </a:lnTo>
                  <a:lnTo>
                    <a:pt x="35" y="3634"/>
                  </a:lnTo>
                  <a:lnTo>
                    <a:pt x="49" y="3658"/>
                  </a:lnTo>
                  <a:lnTo>
                    <a:pt x="66" y="3680"/>
                  </a:lnTo>
                  <a:lnTo>
                    <a:pt x="85" y="3701"/>
                  </a:lnTo>
                  <a:lnTo>
                    <a:pt x="106" y="3721"/>
                  </a:lnTo>
                  <a:lnTo>
                    <a:pt x="128" y="3737"/>
                  </a:lnTo>
                  <a:lnTo>
                    <a:pt x="152" y="3752"/>
                  </a:lnTo>
                  <a:lnTo>
                    <a:pt x="177" y="3763"/>
                  </a:lnTo>
                  <a:lnTo>
                    <a:pt x="191" y="3769"/>
                  </a:lnTo>
                  <a:lnTo>
                    <a:pt x="204" y="3774"/>
                  </a:lnTo>
                  <a:lnTo>
                    <a:pt x="217" y="3777"/>
                  </a:lnTo>
                  <a:lnTo>
                    <a:pt x="232" y="3781"/>
                  </a:lnTo>
                  <a:lnTo>
                    <a:pt x="246" y="3783"/>
                  </a:lnTo>
                  <a:lnTo>
                    <a:pt x="261" y="3785"/>
                  </a:lnTo>
                  <a:lnTo>
                    <a:pt x="275" y="3786"/>
                  </a:lnTo>
                  <a:lnTo>
                    <a:pt x="290" y="3786"/>
                  </a:lnTo>
                  <a:lnTo>
                    <a:pt x="1539" y="3786"/>
                  </a:lnTo>
                  <a:lnTo>
                    <a:pt x="1539" y="3786"/>
                  </a:lnTo>
                  <a:lnTo>
                    <a:pt x="1554" y="3786"/>
                  </a:lnTo>
                  <a:lnTo>
                    <a:pt x="1569" y="3785"/>
                  </a:lnTo>
                  <a:lnTo>
                    <a:pt x="1583" y="3783"/>
                  </a:lnTo>
                  <a:lnTo>
                    <a:pt x="1598" y="3781"/>
                  </a:lnTo>
                  <a:lnTo>
                    <a:pt x="1612" y="3777"/>
                  </a:lnTo>
                  <a:lnTo>
                    <a:pt x="1626" y="3774"/>
                  </a:lnTo>
                  <a:lnTo>
                    <a:pt x="1640" y="3769"/>
                  </a:lnTo>
                  <a:lnTo>
                    <a:pt x="1652" y="3763"/>
                  </a:lnTo>
                  <a:lnTo>
                    <a:pt x="1678" y="3752"/>
                  </a:lnTo>
                  <a:lnTo>
                    <a:pt x="1702" y="3737"/>
                  </a:lnTo>
                  <a:lnTo>
                    <a:pt x="1724" y="3721"/>
                  </a:lnTo>
                  <a:lnTo>
                    <a:pt x="1744" y="3701"/>
                  </a:lnTo>
                  <a:lnTo>
                    <a:pt x="1764" y="3680"/>
                  </a:lnTo>
                  <a:lnTo>
                    <a:pt x="1780" y="3658"/>
                  </a:lnTo>
                  <a:lnTo>
                    <a:pt x="1795" y="3634"/>
                  </a:lnTo>
                  <a:lnTo>
                    <a:pt x="1807" y="3609"/>
                  </a:lnTo>
                  <a:lnTo>
                    <a:pt x="1812" y="3596"/>
                  </a:lnTo>
                  <a:lnTo>
                    <a:pt x="1817" y="3582"/>
                  </a:lnTo>
                  <a:lnTo>
                    <a:pt x="1820" y="3569"/>
                  </a:lnTo>
                  <a:lnTo>
                    <a:pt x="1824" y="3555"/>
                  </a:lnTo>
                  <a:lnTo>
                    <a:pt x="1826" y="3540"/>
                  </a:lnTo>
                  <a:lnTo>
                    <a:pt x="1828" y="3526"/>
                  </a:lnTo>
                  <a:lnTo>
                    <a:pt x="1830" y="3511"/>
                  </a:lnTo>
                  <a:lnTo>
                    <a:pt x="1830" y="3496"/>
                  </a:lnTo>
                  <a:lnTo>
                    <a:pt x="1830" y="291"/>
                  </a:lnTo>
                  <a:lnTo>
                    <a:pt x="1830" y="291"/>
                  </a:lnTo>
                  <a:lnTo>
                    <a:pt x="1830" y="276"/>
                  </a:lnTo>
                  <a:lnTo>
                    <a:pt x="1828" y="261"/>
                  </a:lnTo>
                  <a:lnTo>
                    <a:pt x="1826" y="247"/>
                  </a:lnTo>
                  <a:lnTo>
                    <a:pt x="1824" y="232"/>
                  </a:lnTo>
                  <a:lnTo>
                    <a:pt x="1820" y="218"/>
                  </a:lnTo>
                  <a:lnTo>
                    <a:pt x="1817" y="204"/>
                  </a:lnTo>
                  <a:lnTo>
                    <a:pt x="1812" y="190"/>
                  </a:lnTo>
                  <a:lnTo>
                    <a:pt x="1807" y="178"/>
                  </a:lnTo>
                  <a:lnTo>
                    <a:pt x="1795" y="152"/>
                  </a:lnTo>
                  <a:lnTo>
                    <a:pt x="1780" y="128"/>
                  </a:lnTo>
                  <a:lnTo>
                    <a:pt x="1764" y="106"/>
                  </a:lnTo>
                  <a:lnTo>
                    <a:pt x="1744" y="86"/>
                  </a:lnTo>
                  <a:lnTo>
                    <a:pt x="1724" y="67"/>
                  </a:lnTo>
                  <a:lnTo>
                    <a:pt x="1702" y="50"/>
                  </a:lnTo>
                  <a:lnTo>
                    <a:pt x="1678" y="35"/>
                  </a:lnTo>
                  <a:lnTo>
                    <a:pt x="1652" y="23"/>
                  </a:lnTo>
                  <a:lnTo>
                    <a:pt x="1640" y="18"/>
                  </a:lnTo>
                  <a:lnTo>
                    <a:pt x="1626" y="13"/>
                  </a:lnTo>
                  <a:lnTo>
                    <a:pt x="1612" y="10"/>
                  </a:lnTo>
                  <a:lnTo>
                    <a:pt x="1598" y="6"/>
                  </a:lnTo>
                  <a:lnTo>
                    <a:pt x="1583" y="4"/>
                  </a:lnTo>
                  <a:lnTo>
                    <a:pt x="1569" y="2"/>
                  </a:lnTo>
                  <a:lnTo>
                    <a:pt x="1554" y="0"/>
                  </a:lnTo>
                  <a:lnTo>
                    <a:pt x="1539" y="0"/>
                  </a:lnTo>
                  <a:lnTo>
                    <a:pt x="1539" y="0"/>
                  </a:lnTo>
                  <a:close/>
                  <a:moveTo>
                    <a:pt x="1721" y="3305"/>
                  </a:moveTo>
                  <a:lnTo>
                    <a:pt x="103" y="3305"/>
                  </a:lnTo>
                  <a:lnTo>
                    <a:pt x="103" y="460"/>
                  </a:lnTo>
                  <a:lnTo>
                    <a:pt x="1721" y="460"/>
                  </a:lnTo>
                  <a:lnTo>
                    <a:pt x="1721" y="3305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312295" y="1646238"/>
              <a:ext cx="52388" cy="52388"/>
            </a:xfrm>
            <a:custGeom>
              <a:avLst/>
              <a:gdLst>
                <a:gd name="T0" fmla="*/ 67 w 67"/>
                <a:gd name="T1" fmla="*/ 34 h 67"/>
                <a:gd name="T2" fmla="*/ 67 w 67"/>
                <a:gd name="T3" fmla="*/ 34 h 67"/>
                <a:gd name="T4" fmla="*/ 66 w 67"/>
                <a:gd name="T5" fmla="*/ 41 h 67"/>
                <a:gd name="T6" fmla="*/ 63 w 67"/>
                <a:gd name="T7" fmla="*/ 46 h 67"/>
                <a:gd name="T8" fmla="*/ 61 w 67"/>
                <a:gd name="T9" fmla="*/ 52 h 67"/>
                <a:gd name="T10" fmla="*/ 56 w 67"/>
                <a:gd name="T11" fmla="*/ 58 h 67"/>
                <a:gd name="T12" fmla="*/ 52 w 67"/>
                <a:gd name="T13" fmla="*/ 61 h 67"/>
                <a:gd name="T14" fmla="*/ 46 w 67"/>
                <a:gd name="T15" fmla="*/ 65 h 67"/>
                <a:gd name="T16" fmla="*/ 40 w 67"/>
                <a:gd name="T17" fmla="*/ 67 h 67"/>
                <a:gd name="T18" fmla="*/ 33 w 67"/>
                <a:gd name="T19" fmla="*/ 67 h 67"/>
                <a:gd name="T20" fmla="*/ 33 w 67"/>
                <a:gd name="T21" fmla="*/ 67 h 67"/>
                <a:gd name="T22" fmla="*/ 26 w 67"/>
                <a:gd name="T23" fmla="*/ 67 h 67"/>
                <a:gd name="T24" fmla="*/ 21 w 67"/>
                <a:gd name="T25" fmla="*/ 65 h 67"/>
                <a:gd name="T26" fmla="*/ 15 w 67"/>
                <a:gd name="T27" fmla="*/ 61 h 67"/>
                <a:gd name="T28" fmla="*/ 9 w 67"/>
                <a:gd name="T29" fmla="*/ 58 h 67"/>
                <a:gd name="T30" fmla="*/ 6 w 67"/>
                <a:gd name="T31" fmla="*/ 52 h 67"/>
                <a:gd name="T32" fmla="*/ 2 w 67"/>
                <a:gd name="T33" fmla="*/ 46 h 67"/>
                <a:gd name="T34" fmla="*/ 0 w 67"/>
                <a:gd name="T35" fmla="*/ 41 h 67"/>
                <a:gd name="T36" fmla="*/ 0 w 67"/>
                <a:gd name="T37" fmla="*/ 34 h 67"/>
                <a:gd name="T38" fmla="*/ 0 w 67"/>
                <a:gd name="T39" fmla="*/ 34 h 67"/>
                <a:gd name="T40" fmla="*/ 0 w 67"/>
                <a:gd name="T41" fmla="*/ 27 h 67"/>
                <a:gd name="T42" fmla="*/ 2 w 67"/>
                <a:gd name="T43" fmla="*/ 21 h 67"/>
                <a:gd name="T44" fmla="*/ 6 w 67"/>
                <a:gd name="T45" fmla="*/ 15 h 67"/>
                <a:gd name="T46" fmla="*/ 9 w 67"/>
                <a:gd name="T47" fmla="*/ 11 h 67"/>
                <a:gd name="T48" fmla="*/ 15 w 67"/>
                <a:gd name="T49" fmla="*/ 6 h 67"/>
                <a:gd name="T50" fmla="*/ 21 w 67"/>
                <a:gd name="T51" fmla="*/ 4 h 67"/>
                <a:gd name="T52" fmla="*/ 26 w 67"/>
                <a:gd name="T53" fmla="*/ 1 h 67"/>
                <a:gd name="T54" fmla="*/ 33 w 67"/>
                <a:gd name="T55" fmla="*/ 0 h 67"/>
                <a:gd name="T56" fmla="*/ 33 w 67"/>
                <a:gd name="T57" fmla="*/ 0 h 67"/>
                <a:gd name="T58" fmla="*/ 40 w 67"/>
                <a:gd name="T59" fmla="*/ 1 h 67"/>
                <a:gd name="T60" fmla="*/ 46 w 67"/>
                <a:gd name="T61" fmla="*/ 4 h 67"/>
                <a:gd name="T62" fmla="*/ 52 w 67"/>
                <a:gd name="T63" fmla="*/ 6 h 67"/>
                <a:gd name="T64" fmla="*/ 56 w 67"/>
                <a:gd name="T65" fmla="*/ 11 h 67"/>
                <a:gd name="T66" fmla="*/ 61 w 67"/>
                <a:gd name="T67" fmla="*/ 15 h 67"/>
                <a:gd name="T68" fmla="*/ 63 w 67"/>
                <a:gd name="T69" fmla="*/ 21 h 67"/>
                <a:gd name="T70" fmla="*/ 66 w 67"/>
                <a:gd name="T71" fmla="*/ 27 h 67"/>
                <a:gd name="T72" fmla="*/ 67 w 67"/>
                <a:gd name="T73" fmla="*/ 34 h 67"/>
                <a:gd name="T74" fmla="*/ 67 w 67"/>
                <a:gd name="T75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7">
                  <a:moveTo>
                    <a:pt x="67" y="34"/>
                  </a:moveTo>
                  <a:lnTo>
                    <a:pt x="67" y="34"/>
                  </a:lnTo>
                  <a:lnTo>
                    <a:pt x="66" y="41"/>
                  </a:lnTo>
                  <a:lnTo>
                    <a:pt x="63" y="46"/>
                  </a:lnTo>
                  <a:lnTo>
                    <a:pt x="61" y="52"/>
                  </a:lnTo>
                  <a:lnTo>
                    <a:pt x="56" y="58"/>
                  </a:lnTo>
                  <a:lnTo>
                    <a:pt x="52" y="61"/>
                  </a:lnTo>
                  <a:lnTo>
                    <a:pt x="46" y="65"/>
                  </a:lnTo>
                  <a:lnTo>
                    <a:pt x="40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26" y="67"/>
                  </a:lnTo>
                  <a:lnTo>
                    <a:pt x="21" y="65"/>
                  </a:lnTo>
                  <a:lnTo>
                    <a:pt x="15" y="61"/>
                  </a:lnTo>
                  <a:lnTo>
                    <a:pt x="9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1"/>
                  </a:lnTo>
                  <a:lnTo>
                    <a:pt x="61" y="15"/>
                  </a:lnTo>
                  <a:lnTo>
                    <a:pt x="63" y="21"/>
                  </a:lnTo>
                  <a:lnTo>
                    <a:pt x="66" y="27"/>
                  </a:lnTo>
                  <a:lnTo>
                    <a:pt x="67" y="34"/>
                  </a:lnTo>
                  <a:lnTo>
                    <a:pt x="67" y="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4547245" y="1558926"/>
              <a:ext cx="39688" cy="396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9 w 49"/>
                <a:gd name="T5" fmla="*/ 30 h 49"/>
                <a:gd name="T6" fmla="*/ 47 w 49"/>
                <a:gd name="T7" fmla="*/ 35 h 49"/>
                <a:gd name="T8" fmla="*/ 45 w 49"/>
                <a:gd name="T9" fmla="*/ 39 h 49"/>
                <a:gd name="T10" fmla="*/ 43 w 49"/>
                <a:gd name="T11" fmla="*/ 43 h 49"/>
                <a:gd name="T12" fmla="*/ 39 w 49"/>
                <a:gd name="T13" fmla="*/ 46 h 49"/>
                <a:gd name="T14" fmla="*/ 34 w 49"/>
                <a:gd name="T15" fmla="*/ 48 h 49"/>
                <a:gd name="T16" fmla="*/ 30 w 49"/>
                <a:gd name="T17" fmla="*/ 49 h 49"/>
                <a:gd name="T18" fmla="*/ 24 w 49"/>
                <a:gd name="T19" fmla="*/ 49 h 49"/>
                <a:gd name="T20" fmla="*/ 24 w 49"/>
                <a:gd name="T21" fmla="*/ 49 h 49"/>
                <a:gd name="T22" fmla="*/ 19 w 49"/>
                <a:gd name="T23" fmla="*/ 49 h 49"/>
                <a:gd name="T24" fmla="*/ 15 w 49"/>
                <a:gd name="T25" fmla="*/ 48 h 49"/>
                <a:gd name="T26" fmla="*/ 10 w 49"/>
                <a:gd name="T27" fmla="*/ 46 h 49"/>
                <a:gd name="T28" fmla="*/ 7 w 49"/>
                <a:gd name="T29" fmla="*/ 43 h 49"/>
                <a:gd name="T30" fmla="*/ 3 w 49"/>
                <a:gd name="T31" fmla="*/ 39 h 49"/>
                <a:gd name="T32" fmla="*/ 1 w 49"/>
                <a:gd name="T33" fmla="*/ 35 h 49"/>
                <a:gd name="T34" fmla="*/ 0 w 49"/>
                <a:gd name="T35" fmla="*/ 30 h 49"/>
                <a:gd name="T36" fmla="*/ 0 w 49"/>
                <a:gd name="T37" fmla="*/ 24 h 49"/>
                <a:gd name="T38" fmla="*/ 0 w 49"/>
                <a:gd name="T39" fmla="*/ 24 h 49"/>
                <a:gd name="T40" fmla="*/ 0 w 49"/>
                <a:gd name="T41" fmla="*/ 20 h 49"/>
                <a:gd name="T42" fmla="*/ 1 w 49"/>
                <a:gd name="T43" fmla="*/ 15 h 49"/>
                <a:gd name="T44" fmla="*/ 3 w 49"/>
                <a:gd name="T45" fmla="*/ 10 h 49"/>
                <a:gd name="T46" fmla="*/ 7 w 49"/>
                <a:gd name="T47" fmla="*/ 7 h 49"/>
                <a:gd name="T48" fmla="*/ 10 w 49"/>
                <a:gd name="T49" fmla="*/ 3 h 49"/>
                <a:gd name="T50" fmla="*/ 15 w 49"/>
                <a:gd name="T51" fmla="*/ 1 h 49"/>
                <a:gd name="T52" fmla="*/ 19 w 49"/>
                <a:gd name="T53" fmla="*/ 0 h 49"/>
                <a:gd name="T54" fmla="*/ 24 w 49"/>
                <a:gd name="T55" fmla="*/ 0 h 49"/>
                <a:gd name="T56" fmla="*/ 24 w 49"/>
                <a:gd name="T57" fmla="*/ 0 h 49"/>
                <a:gd name="T58" fmla="*/ 30 w 49"/>
                <a:gd name="T59" fmla="*/ 0 h 49"/>
                <a:gd name="T60" fmla="*/ 34 w 49"/>
                <a:gd name="T61" fmla="*/ 1 h 49"/>
                <a:gd name="T62" fmla="*/ 39 w 49"/>
                <a:gd name="T63" fmla="*/ 3 h 49"/>
                <a:gd name="T64" fmla="*/ 43 w 49"/>
                <a:gd name="T65" fmla="*/ 7 h 49"/>
                <a:gd name="T66" fmla="*/ 45 w 49"/>
                <a:gd name="T67" fmla="*/ 10 h 49"/>
                <a:gd name="T68" fmla="*/ 47 w 49"/>
                <a:gd name="T69" fmla="*/ 15 h 49"/>
                <a:gd name="T70" fmla="*/ 49 w 49"/>
                <a:gd name="T71" fmla="*/ 20 h 49"/>
                <a:gd name="T72" fmla="*/ 49 w 49"/>
                <a:gd name="T73" fmla="*/ 24 h 49"/>
                <a:gd name="T74" fmla="*/ 49 w 49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9" y="30"/>
                  </a:lnTo>
                  <a:lnTo>
                    <a:pt x="47" y="35"/>
                  </a:lnTo>
                  <a:lnTo>
                    <a:pt x="45" y="39"/>
                  </a:lnTo>
                  <a:lnTo>
                    <a:pt x="43" y="43"/>
                  </a:lnTo>
                  <a:lnTo>
                    <a:pt x="39" y="46"/>
                  </a:lnTo>
                  <a:lnTo>
                    <a:pt x="34" y="48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4439295" y="1660526"/>
              <a:ext cx="255588" cy="23813"/>
            </a:xfrm>
            <a:custGeom>
              <a:avLst/>
              <a:gdLst>
                <a:gd name="T0" fmla="*/ 322 w 322"/>
                <a:gd name="T1" fmla="*/ 16 h 31"/>
                <a:gd name="T2" fmla="*/ 322 w 322"/>
                <a:gd name="T3" fmla="*/ 16 h 31"/>
                <a:gd name="T4" fmla="*/ 320 w 322"/>
                <a:gd name="T5" fmla="*/ 22 h 31"/>
                <a:gd name="T6" fmla="*/ 318 w 322"/>
                <a:gd name="T7" fmla="*/ 26 h 31"/>
                <a:gd name="T8" fmla="*/ 312 w 322"/>
                <a:gd name="T9" fmla="*/ 30 h 31"/>
                <a:gd name="T10" fmla="*/ 306 w 322"/>
                <a:gd name="T11" fmla="*/ 31 h 31"/>
                <a:gd name="T12" fmla="*/ 15 w 322"/>
                <a:gd name="T13" fmla="*/ 31 h 31"/>
                <a:gd name="T14" fmla="*/ 15 w 322"/>
                <a:gd name="T15" fmla="*/ 31 h 31"/>
                <a:gd name="T16" fmla="*/ 9 w 322"/>
                <a:gd name="T17" fmla="*/ 30 h 31"/>
                <a:gd name="T18" fmla="*/ 5 w 322"/>
                <a:gd name="T19" fmla="*/ 26 h 31"/>
                <a:gd name="T20" fmla="*/ 1 w 322"/>
                <a:gd name="T21" fmla="*/ 22 h 31"/>
                <a:gd name="T22" fmla="*/ 0 w 322"/>
                <a:gd name="T23" fmla="*/ 16 h 31"/>
                <a:gd name="T24" fmla="*/ 0 w 322"/>
                <a:gd name="T25" fmla="*/ 16 h 31"/>
                <a:gd name="T26" fmla="*/ 1 w 322"/>
                <a:gd name="T27" fmla="*/ 9 h 31"/>
                <a:gd name="T28" fmla="*/ 5 w 322"/>
                <a:gd name="T29" fmla="*/ 4 h 31"/>
                <a:gd name="T30" fmla="*/ 9 w 322"/>
                <a:gd name="T31" fmla="*/ 1 h 31"/>
                <a:gd name="T32" fmla="*/ 15 w 322"/>
                <a:gd name="T33" fmla="*/ 0 h 31"/>
                <a:gd name="T34" fmla="*/ 306 w 322"/>
                <a:gd name="T35" fmla="*/ 0 h 31"/>
                <a:gd name="T36" fmla="*/ 306 w 322"/>
                <a:gd name="T37" fmla="*/ 0 h 31"/>
                <a:gd name="T38" fmla="*/ 312 w 322"/>
                <a:gd name="T39" fmla="*/ 1 h 31"/>
                <a:gd name="T40" fmla="*/ 318 w 322"/>
                <a:gd name="T41" fmla="*/ 4 h 31"/>
                <a:gd name="T42" fmla="*/ 320 w 322"/>
                <a:gd name="T43" fmla="*/ 9 h 31"/>
                <a:gd name="T44" fmla="*/ 322 w 322"/>
                <a:gd name="T45" fmla="*/ 16 h 31"/>
                <a:gd name="T46" fmla="*/ 322 w 322"/>
                <a:gd name="T4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2" h="31">
                  <a:moveTo>
                    <a:pt x="322" y="16"/>
                  </a:moveTo>
                  <a:lnTo>
                    <a:pt x="322" y="16"/>
                  </a:lnTo>
                  <a:lnTo>
                    <a:pt x="320" y="22"/>
                  </a:lnTo>
                  <a:lnTo>
                    <a:pt x="318" y="26"/>
                  </a:lnTo>
                  <a:lnTo>
                    <a:pt x="312" y="30"/>
                  </a:lnTo>
                  <a:lnTo>
                    <a:pt x="306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5" y="26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12" y="1"/>
                  </a:lnTo>
                  <a:lnTo>
                    <a:pt x="318" y="4"/>
                  </a:lnTo>
                  <a:lnTo>
                    <a:pt x="320" y="9"/>
                  </a:lnTo>
                  <a:lnTo>
                    <a:pt x="322" y="16"/>
                  </a:lnTo>
                  <a:lnTo>
                    <a:pt x="322" y="16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4471045" y="4164013"/>
              <a:ext cx="212725" cy="212725"/>
            </a:xfrm>
            <a:custGeom>
              <a:avLst/>
              <a:gdLst>
                <a:gd name="T0" fmla="*/ 270 w 270"/>
                <a:gd name="T1" fmla="*/ 134 h 269"/>
                <a:gd name="T2" fmla="*/ 266 w 270"/>
                <a:gd name="T3" fmla="*/ 162 h 269"/>
                <a:gd name="T4" fmla="*/ 258 w 270"/>
                <a:gd name="T5" fmla="*/ 187 h 269"/>
                <a:gd name="T6" fmla="*/ 247 w 270"/>
                <a:gd name="T7" fmla="*/ 210 h 269"/>
                <a:gd name="T8" fmla="*/ 229 w 270"/>
                <a:gd name="T9" fmla="*/ 230 h 269"/>
                <a:gd name="T10" fmla="*/ 210 w 270"/>
                <a:gd name="T11" fmla="*/ 246 h 269"/>
                <a:gd name="T12" fmla="*/ 187 w 270"/>
                <a:gd name="T13" fmla="*/ 258 h 269"/>
                <a:gd name="T14" fmla="*/ 161 w 270"/>
                <a:gd name="T15" fmla="*/ 266 h 269"/>
                <a:gd name="T16" fmla="*/ 135 w 270"/>
                <a:gd name="T17" fmla="*/ 269 h 269"/>
                <a:gd name="T18" fmla="*/ 121 w 270"/>
                <a:gd name="T19" fmla="*/ 268 h 269"/>
                <a:gd name="T20" fmla="*/ 95 w 270"/>
                <a:gd name="T21" fmla="*/ 263 h 269"/>
                <a:gd name="T22" fmla="*/ 70 w 270"/>
                <a:gd name="T23" fmla="*/ 253 h 269"/>
                <a:gd name="T24" fmla="*/ 50 w 270"/>
                <a:gd name="T25" fmla="*/ 238 h 269"/>
                <a:gd name="T26" fmla="*/ 31 w 270"/>
                <a:gd name="T27" fmla="*/ 220 h 269"/>
                <a:gd name="T28" fmla="*/ 16 w 270"/>
                <a:gd name="T29" fmla="*/ 199 h 269"/>
                <a:gd name="T30" fmla="*/ 6 w 270"/>
                <a:gd name="T31" fmla="*/ 174 h 269"/>
                <a:gd name="T32" fmla="*/ 1 w 270"/>
                <a:gd name="T33" fmla="*/ 148 h 269"/>
                <a:gd name="T34" fmla="*/ 0 w 270"/>
                <a:gd name="T35" fmla="*/ 134 h 269"/>
                <a:gd name="T36" fmla="*/ 2 w 270"/>
                <a:gd name="T37" fmla="*/ 108 h 269"/>
                <a:gd name="T38" fmla="*/ 11 w 270"/>
                <a:gd name="T39" fmla="*/ 82 h 269"/>
                <a:gd name="T40" fmla="*/ 23 w 270"/>
                <a:gd name="T41" fmla="*/ 59 h 269"/>
                <a:gd name="T42" fmla="*/ 39 w 270"/>
                <a:gd name="T43" fmla="*/ 40 h 269"/>
                <a:gd name="T44" fmla="*/ 60 w 270"/>
                <a:gd name="T45" fmla="*/ 23 h 269"/>
                <a:gd name="T46" fmla="*/ 82 w 270"/>
                <a:gd name="T47" fmla="*/ 11 h 269"/>
                <a:gd name="T48" fmla="*/ 107 w 270"/>
                <a:gd name="T49" fmla="*/ 3 h 269"/>
                <a:gd name="T50" fmla="*/ 135 w 270"/>
                <a:gd name="T51" fmla="*/ 0 h 269"/>
                <a:gd name="T52" fmla="*/ 149 w 270"/>
                <a:gd name="T53" fmla="*/ 0 h 269"/>
                <a:gd name="T54" fmla="*/ 174 w 270"/>
                <a:gd name="T55" fmla="*/ 6 h 269"/>
                <a:gd name="T56" fmla="*/ 198 w 270"/>
                <a:gd name="T57" fmla="*/ 17 h 269"/>
                <a:gd name="T58" fmla="*/ 220 w 270"/>
                <a:gd name="T59" fmla="*/ 30 h 269"/>
                <a:gd name="T60" fmla="*/ 239 w 270"/>
                <a:gd name="T61" fmla="*/ 49 h 269"/>
                <a:gd name="T62" fmla="*/ 252 w 270"/>
                <a:gd name="T63" fmla="*/ 71 h 269"/>
                <a:gd name="T64" fmla="*/ 263 w 270"/>
                <a:gd name="T65" fmla="*/ 95 h 269"/>
                <a:gd name="T66" fmla="*/ 269 w 270"/>
                <a:gd name="T67" fmla="*/ 120 h 269"/>
                <a:gd name="T68" fmla="*/ 270 w 270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0" h="269">
                  <a:moveTo>
                    <a:pt x="270" y="134"/>
                  </a:moveTo>
                  <a:lnTo>
                    <a:pt x="270" y="134"/>
                  </a:lnTo>
                  <a:lnTo>
                    <a:pt x="269" y="148"/>
                  </a:lnTo>
                  <a:lnTo>
                    <a:pt x="266" y="162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2" y="199"/>
                  </a:lnTo>
                  <a:lnTo>
                    <a:pt x="247" y="210"/>
                  </a:lnTo>
                  <a:lnTo>
                    <a:pt x="239" y="220"/>
                  </a:lnTo>
                  <a:lnTo>
                    <a:pt x="229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8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9" y="268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60" y="246"/>
                  </a:lnTo>
                  <a:lnTo>
                    <a:pt x="50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1" y="187"/>
                  </a:lnTo>
                  <a:lnTo>
                    <a:pt x="6" y="174"/>
                  </a:lnTo>
                  <a:lnTo>
                    <a:pt x="2" y="162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20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1" y="82"/>
                  </a:lnTo>
                  <a:lnTo>
                    <a:pt x="16" y="71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50" y="30"/>
                  </a:lnTo>
                  <a:lnTo>
                    <a:pt x="60" y="23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49" y="0"/>
                  </a:lnTo>
                  <a:lnTo>
                    <a:pt x="161" y="3"/>
                  </a:lnTo>
                  <a:lnTo>
                    <a:pt x="174" y="6"/>
                  </a:lnTo>
                  <a:lnTo>
                    <a:pt x="187" y="11"/>
                  </a:lnTo>
                  <a:lnTo>
                    <a:pt x="198" y="17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29" y="40"/>
                  </a:lnTo>
                  <a:lnTo>
                    <a:pt x="239" y="49"/>
                  </a:lnTo>
                  <a:lnTo>
                    <a:pt x="247" y="59"/>
                  </a:lnTo>
                  <a:lnTo>
                    <a:pt x="252" y="71"/>
                  </a:lnTo>
                  <a:lnTo>
                    <a:pt x="258" y="82"/>
                  </a:lnTo>
                  <a:lnTo>
                    <a:pt x="263" y="95"/>
                  </a:lnTo>
                  <a:lnTo>
                    <a:pt x="266" y="108"/>
                  </a:lnTo>
                  <a:lnTo>
                    <a:pt x="269" y="120"/>
                  </a:lnTo>
                  <a:lnTo>
                    <a:pt x="270" y="134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917008" y="1804988"/>
              <a:ext cx="1319213" cy="2320925"/>
            </a:xfrm>
            <a:prstGeom prst="rect">
              <a:avLst/>
            </a:pr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934470" y="1836738"/>
              <a:ext cx="1284288" cy="2257425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75767" y="2148417"/>
            <a:ext cx="2051700" cy="36068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</a:defRPr>
            </a:lvl1pPr>
          </a:lstStyle>
          <a:p>
            <a:pPr lvl="0"/>
            <a:br>
              <a:rPr lang="en-US" noProof="0" dirty="0"/>
            </a:br>
            <a:r>
              <a:rPr lang="en-US" noProof="0" dirty="0"/>
              <a:t>Click on the icons to add content.</a:t>
            </a:r>
          </a:p>
        </p:txBody>
      </p:sp>
    </p:spTree>
    <p:extLst>
      <p:ext uri="{BB962C8B-B14F-4D97-AF65-F5344CB8AC3E}">
        <p14:creationId xmlns:p14="http://schemas.microsoft.com/office/powerpoint/2010/main" val="399271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1F9760A-C256-5D44-9243-A8878BD9686A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98A040-C095-4090-92AE-03E3B21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123" y="1892830"/>
            <a:ext cx="6594848" cy="1344149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Recognition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49B371-9A39-457F-A602-0E85FED04E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Anirudh Chaudhary, Quan Le, Hao Nguyen</a:t>
            </a:r>
          </a:p>
        </p:txBody>
      </p:sp>
    </p:spTree>
    <p:extLst>
      <p:ext uri="{BB962C8B-B14F-4D97-AF65-F5344CB8AC3E}">
        <p14:creationId xmlns:p14="http://schemas.microsoft.com/office/powerpoint/2010/main" val="67397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41477-2898-DE42-B9DD-632EC44E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53" y="846137"/>
            <a:ext cx="8420693" cy="55755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198711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14EEAE-77D1-4303-8C8C-5B71C007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5B2F82-421B-4C91-B353-B8017A749D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92011" y="1674170"/>
            <a:ext cx="5376597" cy="674012"/>
          </a:xfrm>
        </p:spPr>
        <p:txBody>
          <a:bodyPr/>
          <a:lstStyle/>
          <a:p>
            <a:r>
              <a:rPr lang="en-US" dirty="0"/>
              <a:t>Predict activities of users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7A9FB5-C0BA-41A9-A108-F66B4645BD7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92010" y="2604715"/>
            <a:ext cx="5376597" cy="26713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University of California Irvine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Samsung Galaxy S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30 Volunteers (19-48 years old)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linear acceleration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angular velocity at a constant rate of 50Hz</a:t>
            </a:r>
          </a:p>
        </p:txBody>
      </p:sp>
    </p:spTree>
    <p:extLst>
      <p:ext uri="{BB962C8B-B14F-4D97-AF65-F5344CB8AC3E}">
        <p14:creationId xmlns:p14="http://schemas.microsoft.com/office/powerpoint/2010/main" val="307635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10,299 </a:t>
            </a:r>
            <a:r>
              <a:rPr lang="en-US" dirty="0" err="1"/>
              <a:t>obs</a:t>
            </a:r>
            <a:r>
              <a:rPr lang="en-US" dirty="0"/>
              <a:t> and 561 features.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0944" y="1417637"/>
            <a:ext cx="3418256" cy="3976688"/>
          </a:xfrm>
        </p:spPr>
        <p:txBody>
          <a:bodyPr/>
          <a:lstStyle/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fBodyGyroJerkMag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0DF8-CB63-A548-9867-9328488F4EB4}"/>
              </a:ext>
            </a:extLst>
          </p:cNvPr>
          <p:cNvSpPr txBox="1"/>
          <p:nvPr/>
        </p:nvSpPr>
        <p:spPr>
          <a:xfrm>
            <a:off x="4809744" y="1440656"/>
            <a:ext cx="7382256" cy="5417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marR="0" indent="-457200" defTabSz="121917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933"/>
            </a:lvl1pPr>
            <a:lvl2pPr marL="990575" indent="-380990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3733"/>
            </a:lvl2pPr>
            <a:lvl3pPr marL="1523962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547" indent="-304792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2667"/>
            </a:lvl4pPr>
            <a:lvl5pPr marL="2743131" indent="-304792" defTabSz="1219170">
              <a:spcBef>
                <a:spcPct val="20000"/>
              </a:spcBef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sz="1400" dirty="0"/>
              <a:t>mean(): Mean value</a:t>
            </a:r>
          </a:p>
          <a:p>
            <a:r>
              <a:rPr lang="en-US" sz="1400" dirty="0"/>
              <a:t>std(): Standard deviation</a:t>
            </a:r>
          </a:p>
          <a:p>
            <a:r>
              <a:rPr lang="en-US" sz="1400" dirty="0"/>
              <a:t>mad(): Median absolute deviation </a:t>
            </a:r>
          </a:p>
          <a:p>
            <a:r>
              <a:rPr lang="en-US" sz="1400" dirty="0"/>
              <a:t>max(): Largest value in array</a:t>
            </a:r>
          </a:p>
          <a:p>
            <a:r>
              <a:rPr lang="en-US" sz="1400" dirty="0"/>
              <a:t>min(): Smallest value in array</a:t>
            </a:r>
          </a:p>
          <a:p>
            <a:r>
              <a:rPr lang="en-US" sz="1400" dirty="0" err="1"/>
              <a:t>sma</a:t>
            </a:r>
            <a:r>
              <a:rPr lang="en-US" sz="1400" dirty="0"/>
              <a:t>(): Signal magnitude area</a:t>
            </a:r>
          </a:p>
          <a:p>
            <a:r>
              <a:rPr lang="en-US" sz="1400" dirty="0"/>
              <a:t>energy(): Energy measure. Sum of the squares divided by the number of values. </a:t>
            </a:r>
          </a:p>
          <a:p>
            <a:r>
              <a:rPr lang="en-US" sz="1400" dirty="0" err="1"/>
              <a:t>iqr</a:t>
            </a:r>
            <a:r>
              <a:rPr lang="en-US" sz="1400" dirty="0"/>
              <a:t>(): Interquartile range </a:t>
            </a:r>
          </a:p>
          <a:p>
            <a:r>
              <a:rPr lang="en-US" sz="1400" dirty="0"/>
              <a:t>entropy(): Signal entropy</a:t>
            </a:r>
          </a:p>
          <a:p>
            <a:r>
              <a:rPr lang="en-US" sz="1400" dirty="0" err="1"/>
              <a:t>arCoeff</a:t>
            </a:r>
            <a:r>
              <a:rPr lang="en-US" sz="1400" dirty="0"/>
              <a:t>(): </a:t>
            </a:r>
            <a:r>
              <a:rPr lang="en-US" sz="1400" dirty="0" err="1"/>
              <a:t>Autorregresion</a:t>
            </a:r>
            <a:r>
              <a:rPr lang="en-US" sz="1400" dirty="0"/>
              <a:t> coefficients with Burg order equal to 4</a:t>
            </a:r>
          </a:p>
          <a:p>
            <a:r>
              <a:rPr lang="en-US" sz="1400" dirty="0"/>
              <a:t>correlation(): correlation coefficient between two signals</a:t>
            </a:r>
          </a:p>
          <a:p>
            <a:r>
              <a:rPr lang="en-US" sz="1400" dirty="0" err="1"/>
              <a:t>maxInds</a:t>
            </a:r>
            <a:r>
              <a:rPr lang="en-US" sz="1400" dirty="0"/>
              <a:t>(): index of the frequency component with largest magnitude</a:t>
            </a:r>
          </a:p>
          <a:p>
            <a:r>
              <a:rPr lang="en-US" sz="1400" dirty="0" err="1"/>
              <a:t>meanFreq</a:t>
            </a:r>
            <a:r>
              <a:rPr lang="en-US" sz="1400" dirty="0"/>
              <a:t>(): Weighted average of the frequency components to obtain a mean frequency</a:t>
            </a:r>
          </a:p>
          <a:p>
            <a:r>
              <a:rPr lang="en-US" sz="1400" dirty="0"/>
              <a:t>skewness(): skewness of the frequency domain signal </a:t>
            </a:r>
          </a:p>
          <a:p>
            <a:r>
              <a:rPr lang="en-US" sz="1400" dirty="0"/>
              <a:t>kurtosis(): kurtosis of the frequency domain signal </a:t>
            </a:r>
          </a:p>
          <a:p>
            <a:r>
              <a:rPr lang="en-US" sz="1400" dirty="0" err="1"/>
              <a:t>bandsEnergy</a:t>
            </a:r>
            <a:r>
              <a:rPr lang="en-US" sz="1400" dirty="0"/>
              <a:t>(): Energy of a frequency interval within the 64 bins of the FFT of each window.</a:t>
            </a:r>
          </a:p>
          <a:p>
            <a:r>
              <a:rPr lang="en-US" sz="1400" dirty="0"/>
              <a:t>angle(): Angle between to vectors.</a:t>
            </a:r>
          </a:p>
        </p:txBody>
      </p:sp>
    </p:spTree>
    <p:extLst>
      <p:ext uri="{BB962C8B-B14F-4D97-AF65-F5344CB8AC3E}">
        <p14:creationId xmlns:p14="http://schemas.microsoft.com/office/powerpoint/2010/main" val="69374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CD67E0-F419-4893-8D34-39C27457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Activities Labels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1536BB-DC29-AE44-8FDD-30985283C8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5275246"/>
              </p:ext>
            </p:extLst>
          </p:nvPr>
        </p:nvGraphicFramePr>
        <p:xfrm>
          <a:off x="5075238" y="2147888"/>
          <a:ext cx="2052638" cy="35997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6319">
                  <a:extLst>
                    <a:ext uri="{9D8B030D-6E8A-4147-A177-3AD203B41FA5}">
                      <a16:colId xmlns:a16="http://schemas.microsoft.com/office/drawing/2014/main" val="1830871550"/>
                    </a:ext>
                  </a:extLst>
                </a:gridCol>
                <a:gridCol w="1026319">
                  <a:extLst>
                    <a:ext uri="{9D8B030D-6E8A-4147-A177-3AD203B41FA5}">
                      <a16:colId xmlns:a16="http://schemas.microsoft.com/office/drawing/2014/main" val="2993886335"/>
                    </a:ext>
                  </a:extLst>
                </a:gridCol>
              </a:tblGrid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3800958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4906009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458277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601A26-B80E-3142-A4DF-DAFFADF7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4281" y="1050291"/>
            <a:ext cx="3515130" cy="21951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AD6321-C85E-024D-9870-4C1F2202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0070" y="274637"/>
            <a:ext cx="3566157" cy="2004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82977-9932-0E4E-AC8D-6CEF2416C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81935" y="3511143"/>
            <a:ext cx="4082784" cy="2296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925D96-6656-964F-A397-5AD82E024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26" y="7241474"/>
            <a:ext cx="2366836" cy="27845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426E7F-E185-524F-9DE6-2E2FC3C36A14}"/>
              </a:ext>
            </a:extLst>
          </p:cNvPr>
          <p:cNvCxnSpPr>
            <a:cxnSpLocks/>
          </p:cNvCxnSpPr>
          <p:nvPr/>
        </p:nvCxnSpPr>
        <p:spPr>
          <a:xfrm flipH="1" flipV="1">
            <a:off x="2980944" y="1608391"/>
            <a:ext cx="2205835" cy="117138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EF3232-1C1B-6F41-9671-4A8BE3967267}"/>
              </a:ext>
            </a:extLst>
          </p:cNvPr>
          <p:cNvCxnSpPr>
            <a:cxnSpLocks/>
          </p:cNvCxnSpPr>
          <p:nvPr/>
        </p:nvCxnSpPr>
        <p:spPr>
          <a:xfrm flipH="1" flipV="1">
            <a:off x="3269170" y="3675888"/>
            <a:ext cx="2052638" cy="27188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50FDDE-D499-EC47-A88E-FFC085B72F32}"/>
              </a:ext>
            </a:extLst>
          </p:cNvPr>
          <p:cNvCxnSpPr>
            <a:cxnSpLocks/>
          </p:cNvCxnSpPr>
          <p:nvPr/>
        </p:nvCxnSpPr>
        <p:spPr>
          <a:xfrm flipH="1">
            <a:off x="3471662" y="5156383"/>
            <a:ext cx="2052638" cy="31938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EEB2A6-4029-BC47-B1CE-4E53208C58D2}"/>
              </a:ext>
            </a:extLst>
          </p:cNvPr>
          <p:cNvCxnSpPr>
            <a:cxnSpLocks/>
          </p:cNvCxnSpPr>
          <p:nvPr/>
        </p:nvCxnSpPr>
        <p:spPr>
          <a:xfrm flipV="1">
            <a:off x="6824958" y="1562195"/>
            <a:ext cx="2077891" cy="121758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49F6A6-5EFE-0547-A170-E84E3996A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9112" y="3016260"/>
            <a:ext cx="3566158" cy="2004181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4BF8CD-4087-6243-9580-B64BDA3C4CFB}"/>
              </a:ext>
            </a:extLst>
          </p:cNvPr>
          <p:cNvCxnSpPr>
            <a:cxnSpLocks/>
          </p:cNvCxnSpPr>
          <p:nvPr/>
        </p:nvCxnSpPr>
        <p:spPr>
          <a:xfrm flipV="1">
            <a:off x="6796990" y="3811829"/>
            <a:ext cx="2293139" cy="162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4B745A51-D2B3-CF40-A10F-13FDD81A9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070" y="5640357"/>
            <a:ext cx="2879866" cy="255988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AE3F81-C866-0A4A-8EBB-A912D0AE7EB5}"/>
              </a:ext>
            </a:extLst>
          </p:cNvPr>
          <p:cNvCxnSpPr>
            <a:cxnSpLocks/>
          </p:cNvCxnSpPr>
          <p:nvPr/>
        </p:nvCxnSpPr>
        <p:spPr>
          <a:xfrm>
            <a:off x="6796989" y="5295805"/>
            <a:ext cx="2293140" cy="45185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00671 L 0.35899 -0.106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6 0.00602 L 0.39127 -0.15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0.03634 L -0.01966 -0.420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206 L -0.34649 0.02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648 L -0.33685 -0.04977 " pathEditMode="relative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-0.00903 L -0.30234 -0.210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A24EE2-3B4F-5141-9623-3F39BA2DF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87"/>
          <a:stretch/>
        </p:blipFill>
        <p:spPr>
          <a:xfrm>
            <a:off x="3986785" y="0"/>
            <a:ext cx="7016496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14BD5-8CC2-4CA0-A23B-8D155679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0" y="288067"/>
            <a:ext cx="8129976" cy="11430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235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C56C3-BC77-164F-ABE7-C9CCD91E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222801"/>
            <a:ext cx="5457698" cy="64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9F800-1D8D-F448-94DF-18D7B71E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90" y="197733"/>
            <a:ext cx="5500370" cy="64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392" y="1440656"/>
            <a:ext cx="10945216" cy="3976688"/>
          </a:xfrm>
        </p:spPr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Dataset already splits by 70% training and 30% testing.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There is no null value.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Change column name in the training and testing label.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redundant data: </a:t>
            </a:r>
            <a:r>
              <a:rPr lang="en-US" b="1" dirty="0" err="1"/>
              <a:t>res_train</a:t>
            </a:r>
            <a:r>
              <a:rPr lang="en-US" b="1" dirty="0"/>
              <a:t> &lt;- </a:t>
            </a:r>
            <a:r>
              <a:rPr lang="en-US" b="1" dirty="0" err="1"/>
              <a:t>cor</a:t>
            </a:r>
            <a:r>
              <a:rPr lang="en-US" b="1" dirty="0"/>
              <a:t>(</a:t>
            </a:r>
            <a:r>
              <a:rPr lang="en-US" b="1" dirty="0" err="1"/>
              <a:t>X_train</a:t>
            </a:r>
            <a:r>
              <a:rPr lang="en-US" b="1" dirty="0"/>
              <a:t>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imbalance data: </a:t>
            </a:r>
            <a:r>
              <a:rPr lang="en-US" b="1" dirty="0"/>
              <a:t>Histogram for frequencies.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No data transformation as the data are numeric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Because we use KNN, SVM and Random Forest for machine learning models, no standardization is needed as all features are in the same unit of coordination.</a:t>
            </a:r>
          </a:p>
        </p:txBody>
      </p:sp>
    </p:spTree>
    <p:extLst>
      <p:ext uri="{BB962C8B-B14F-4D97-AF65-F5344CB8AC3E}">
        <p14:creationId xmlns:p14="http://schemas.microsoft.com/office/powerpoint/2010/main" val="3748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308C60-9F75-344A-BA97-E6F450008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7965"/>
              </p:ext>
            </p:extLst>
          </p:nvPr>
        </p:nvGraphicFramePr>
        <p:xfrm>
          <a:off x="2032000" y="1417637"/>
          <a:ext cx="8128000" cy="47069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910797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92243917"/>
                    </a:ext>
                  </a:extLst>
                </a:gridCol>
              </a:tblGrid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Summary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27303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KNN (k = 5, 10,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90.2%, 90.5%, </a:t>
                      </a:r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90.4%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6634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SVMLinear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96.1%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73651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SVMPoly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(Degree: 3-5)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Degree 5: 95.4%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235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RF (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ntree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= 100,200)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90.4%, 91.9%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412135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Neutral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MSE: 0.012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5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632400"/>
      </p:ext>
    </p:extLst>
  </p:cSld>
  <p:clrMapOvr>
    <a:masterClrMapping/>
  </p:clrMapOvr>
</p:sld>
</file>

<file path=ppt/theme/theme1.xml><?xml version="1.0" encoding="utf-8"?>
<a:theme xmlns:a="http://schemas.openxmlformats.org/drawingml/2006/main" name="2377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376</Words>
  <Application>Microsoft Macintosh PowerPoint</Application>
  <PresentationFormat>Widescreen</PresentationFormat>
  <Paragraphs>84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2377</vt:lpstr>
      <vt:lpstr>Activity Recognition</vt:lpstr>
      <vt:lpstr>Problem Statement</vt:lpstr>
      <vt:lpstr>There are 10,299 obs and 561 features.</vt:lpstr>
      <vt:lpstr>Six Activities Labels</vt:lpstr>
      <vt:lpstr>Data Visualization</vt:lpstr>
      <vt:lpstr>PowerPoint Presentation</vt:lpstr>
      <vt:lpstr>PowerPoint Presentation</vt:lpstr>
      <vt:lpstr>Data Preprocessing</vt:lpstr>
      <vt:lpstr>Model</vt:lpstr>
      <vt:lpstr>Ensemble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</dc:title>
  <dc:creator>Hao Nguyen</dc:creator>
  <cp:lastModifiedBy>Hao Nguyen</cp:lastModifiedBy>
  <cp:revision>11</cp:revision>
  <dcterms:created xsi:type="dcterms:W3CDTF">2020-02-23T19:02:11Z</dcterms:created>
  <dcterms:modified xsi:type="dcterms:W3CDTF">2020-02-24T18:25:07Z</dcterms:modified>
</cp:coreProperties>
</file>